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itchFamily="2" charset="77"/>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293" autoAdjust="0"/>
  </p:normalViewPr>
  <p:slideViewPr>
    <p:cSldViewPr snapToGrid="0" snapToObjects="1">
      <p:cViewPr varScale="1">
        <p:scale>
          <a:sx n="89" d="100"/>
          <a:sy n="89" d="100"/>
        </p:scale>
        <p:origin x="14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Hello everyone, today we're going to talk about clauses and conjunctions in the English language. Clauses are groups of words that contain a subject and a verb. Conjunctions are the connectors that join clauses together, helping us create more complex sentences and convey relationships between ideas. Understanding clauses and conjunctions is important for improving your English skills.</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Now, let's discuss the first type of conjunctions, called coordinating conjunctions. These conjunctions connect independent clauses, or main clauses, with equal importance. You can remember the common coordinating conjunctions using the acronym fanboys. It stands for "For," "And," "Nor," "But," "Or," "Yet," and "</a:t>
            </a:r>
            <a:r>
              <a:rPr lang="en-GB" sz="1800" dirty="0" err="1">
                <a:solidFill>
                  <a:srgbClr val="374151"/>
                </a:solidFill>
                <a:effectLst/>
                <a:latin typeface="Arial" panose="020B0604020202020204" pitchFamily="34" charset="0"/>
                <a:ea typeface="Roboto" panose="02000000000000000000" pitchFamily="2" charset="0"/>
              </a:rPr>
              <a:t>So.</a:t>
            </a:r>
            <a:r>
              <a:rPr lang="en-GB" sz="1800" dirty="0">
                <a:solidFill>
                  <a:srgbClr val="374151"/>
                </a:solidFill>
                <a:effectLst/>
                <a:latin typeface="Arial" panose="020B0604020202020204" pitchFamily="34" charset="0"/>
                <a:ea typeface="Roboto" panose="02000000000000000000" pitchFamily="2" charset="0"/>
              </a:rPr>
              <a:t>" Here's an example: "She wanted to go to the store, but it was closed." The conjunction "but" connects two independent clauses and emphasizes the contrast between her wanting to go to the store and the store being closed.</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The second type of conjunctions is subordinating conjunctions. These conjunctions connect a dependent clause, which cannot stand alone, to an independent clause, which can stand alone. Examples of subordinating conjunctions include "Because," "Since," "Although," "If," "When," "While," and "Before." Let's look at an example: "We will go for a picnic if the weather is nice." The conjunction "if" links the dependent clause "if the weather is nice" to the independent clause "We will go for a picnic." It shows a condition that must be met for the main action to occur.</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GB" sz="1800" dirty="0">
                <a:solidFill>
                  <a:srgbClr val="374151"/>
                </a:solidFill>
                <a:effectLst/>
                <a:latin typeface="Arial" panose="020B0604020202020204" pitchFamily="34" charset="0"/>
                <a:ea typeface="Roboto" panose="02000000000000000000" pitchFamily="2" charset="0"/>
              </a:rPr>
              <a:t>To wrap up, conjunctions play a crucial role in creating clear, coherent, and well-structured sentences by connecting clauses in the English language. By understanding and using coordinating and subordinating conjunctions, you'll be able to express your ideas more effectively in English. So, keep practicing, and you'll see improvements in your language skills. Thank you for listening!</a:t>
            </a:r>
            <a:endParaRPr lang="en-US" sz="180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Conjunctions</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Object 3">
            <a:extLst>
              <a:ext uri="{FF2B5EF4-FFF2-40B4-BE49-F238E27FC236}">
                <a16:creationId xmlns:a16="http://schemas.microsoft.com/office/drawing/2014/main" id="{DF0604D8-CADF-6246-C578-3F87D63F4589}"/>
              </a:ext>
            </a:extLst>
          </p:cNvPr>
          <p:cNvSpPr/>
          <p:nvPr/>
        </p:nvSpPr>
        <p:spPr>
          <a:xfrm>
            <a:off x="478971" y="2717860"/>
            <a:ext cx="7529553"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Clauses: </a:t>
            </a:r>
            <a:r>
              <a:rPr lang="en-US" sz="2000" dirty="0">
                <a:solidFill>
                  <a:schemeClr val="bg1"/>
                </a:solidFill>
                <a:latin typeface="Poppins" pitchFamily="34" charset="0"/>
                <a:ea typeface="Poppins" pitchFamily="34" charset="-122"/>
                <a:cs typeface="Poppins" pitchFamily="34" charset="-120"/>
              </a:rPr>
              <a:t>groups of words with a subject and a verb</a:t>
            </a: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Conjunctions: </a:t>
            </a:r>
            <a:r>
              <a:rPr lang="en-US" sz="2000" dirty="0">
                <a:solidFill>
                  <a:schemeClr val="bg1"/>
                </a:solidFill>
                <a:latin typeface="Poppins" pitchFamily="34" charset="0"/>
                <a:ea typeface="Poppins" pitchFamily="34" charset="-122"/>
                <a:cs typeface="Poppins" pitchFamily="34" charset="-120"/>
              </a:rPr>
              <a:t>join clauses together for complex sentences and relationships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05B06B5A-7BB8-7073-CBF7-D41ABBD784B1}"/>
              </a:ext>
            </a:extLst>
          </p:cNvPr>
          <p:cNvSpPr/>
          <p:nvPr/>
        </p:nvSpPr>
        <p:spPr>
          <a:xfrm>
            <a:off x="380905" y="1063557"/>
            <a:ext cx="11133316" cy="973539"/>
          </a:xfrm>
          <a:prstGeom prst="rect">
            <a:avLst/>
          </a:prstGeom>
          <a:noFill/>
        </p:spPr>
        <p:txBody>
          <a:bodyPr wrap="square" lIns="0" tIns="0" rIns="0" bIns="0" rtlCol="0" anchor="t"/>
          <a:lstStyle/>
          <a:p>
            <a:pPr>
              <a:lnSpc>
                <a:spcPts val="7668"/>
              </a:lnSpc>
            </a:pPr>
            <a:r>
              <a:rPr lang="en-US" sz="3600" dirty="0">
                <a:solidFill>
                  <a:srgbClr val="FFC000"/>
                </a:solidFill>
                <a:latin typeface="Poppins" pitchFamily="34" charset="0"/>
                <a:ea typeface="Poppins" pitchFamily="34" charset="-122"/>
                <a:cs typeface="Poppins" pitchFamily="34" charset="-120"/>
              </a:rPr>
              <a:t>Coordinating Conjunctions</a:t>
            </a:r>
            <a:endParaRPr lang="en-US" sz="3600" dirty="0"/>
          </a:p>
        </p:txBody>
      </p:sp>
      <p:sp>
        <p:nvSpPr>
          <p:cNvPr id="3" name="Object 3">
            <a:extLst>
              <a:ext uri="{FF2B5EF4-FFF2-40B4-BE49-F238E27FC236}">
                <a16:creationId xmlns:a16="http://schemas.microsoft.com/office/drawing/2014/main" id="{02273D16-02E8-E803-F25D-88185F69790D}"/>
              </a:ext>
            </a:extLst>
          </p:cNvPr>
          <p:cNvSpPr/>
          <p:nvPr/>
        </p:nvSpPr>
        <p:spPr>
          <a:xfrm>
            <a:off x="478971" y="2717860"/>
            <a:ext cx="929367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Connect independent clauses with equal importance</a:t>
            </a:r>
          </a:p>
          <a:p>
            <a:pPr marL="742950" lvl="1"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Acronym FANBOYS: </a:t>
            </a:r>
            <a:r>
              <a:rPr lang="en-US" sz="2000" dirty="0">
                <a:solidFill>
                  <a:schemeClr val="bg1"/>
                </a:solidFill>
                <a:latin typeface="Poppins" pitchFamily="34" charset="0"/>
                <a:ea typeface="Poppins" pitchFamily="34" charset="-122"/>
                <a:cs typeface="Poppins" pitchFamily="34" charset="-120"/>
              </a:rPr>
              <a:t>For, And, Nor, But, Or, Yet, So</a:t>
            </a:r>
          </a:p>
          <a:p>
            <a:pPr marL="1200150" lvl="2"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a:t>
            </a:r>
            <a:r>
              <a:rPr lang="en-US" sz="2000" dirty="0">
                <a:solidFill>
                  <a:schemeClr val="bg1"/>
                </a:solidFill>
                <a:latin typeface="Poppins" pitchFamily="34" charset="0"/>
                <a:ea typeface="Poppins" pitchFamily="34" charset="-122"/>
                <a:cs typeface="Poppins" pitchFamily="34" charset="-120"/>
              </a:rPr>
              <a:t> She wanted to go to the store, but it was closed hips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0A2EF878-A2DE-0138-D9CA-488CC4FFCB0A}"/>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Subordinating Conjunctions</a:t>
            </a:r>
          </a:p>
          <a:p>
            <a:pPr algn="l">
              <a:lnSpc>
                <a:spcPts val="7668"/>
              </a:lnSpc>
              <a:buNone/>
            </a:pPr>
            <a:endParaRPr lang="en-US" sz="3600" dirty="0"/>
          </a:p>
        </p:txBody>
      </p:sp>
      <p:sp>
        <p:nvSpPr>
          <p:cNvPr id="3" name="Object 3">
            <a:extLst>
              <a:ext uri="{FF2B5EF4-FFF2-40B4-BE49-F238E27FC236}">
                <a16:creationId xmlns:a16="http://schemas.microsoft.com/office/drawing/2014/main" id="{D0BF6F46-0F15-0681-1C40-009F7AE8E96C}"/>
              </a:ext>
            </a:extLst>
          </p:cNvPr>
          <p:cNvSpPr/>
          <p:nvPr/>
        </p:nvSpPr>
        <p:spPr>
          <a:xfrm>
            <a:off x="478971" y="2717860"/>
            <a:ext cx="929367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Connect dependent clauses to independent clauses</a:t>
            </a:r>
          </a:p>
          <a:p>
            <a:pPr marL="1200150" lvl="2"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Examples:</a:t>
            </a:r>
            <a:r>
              <a:rPr lang="en-US" sz="2000" dirty="0">
                <a:solidFill>
                  <a:schemeClr val="bg1"/>
                </a:solidFill>
                <a:latin typeface="Poppins" pitchFamily="34" charset="0"/>
                <a:ea typeface="Poppins" pitchFamily="34" charset="-122"/>
                <a:cs typeface="Poppins" pitchFamily="34" charset="-120"/>
              </a:rPr>
              <a:t> Because, Since, Although, If, When, While, Before</a:t>
            </a:r>
          </a:p>
          <a:p>
            <a:pPr marL="1200150" lvl="2" indent="-285750">
              <a:lnSpc>
                <a:spcPct val="115000"/>
              </a:lnSpc>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a:t>
            </a:r>
            <a:r>
              <a:rPr lang="en-US" sz="2000" dirty="0">
                <a:solidFill>
                  <a:schemeClr val="bg1"/>
                </a:solidFill>
                <a:latin typeface="Poppins" pitchFamily="34" charset="0"/>
                <a:ea typeface="Poppins" pitchFamily="34" charset="-122"/>
                <a:cs typeface="Poppins" pitchFamily="34" charset="-120"/>
              </a:rPr>
              <a:t> We will go for a picnic if the weather is nice.</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4D790070-C84D-796B-FA4F-AD69738E13C9}"/>
              </a:ext>
            </a:extLst>
          </p:cNvPr>
          <p:cNvSpPr/>
          <p:nvPr/>
        </p:nvSpPr>
        <p:spPr>
          <a:xfrm>
            <a:off x="380905" y="1063557"/>
            <a:ext cx="1113331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
        <p:nvSpPr>
          <p:cNvPr id="3" name="Object 3">
            <a:extLst>
              <a:ext uri="{FF2B5EF4-FFF2-40B4-BE49-F238E27FC236}">
                <a16:creationId xmlns:a16="http://schemas.microsoft.com/office/drawing/2014/main" id="{24B6F987-402D-099E-B42B-361E375EF619}"/>
              </a:ext>
            </a:extLst>
          </p:cNvPr>
          <p:cNvSpPr/>
          <p:nvPr/>
        </p:nvSpPr>
        <p:spPr>
          <a:xfrm>
            <a:off x="478971" y="2717860"/>
            <a:ext cx="9293679" cy="2612055"/>
          </a:xfrm>
          <a:prstGeom prst="rect">
            <a:avLst/>
          </a:prstGeom>
          <a:noFill/>
        </p:spPr>
        <p:txBody>
          <a:bodyPr wrap="square" lIns="0" tIns="0" rIns="0" bIns="0" rtlCol="0" anchor="t"/>
          <a:lstStyle/>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Conjunctions create clear, coherent, and well-structured sentences</a:t>
            </a:r>
          </a:p>
          <a:p>
            <a:pPr marL="742950" lvl="1" indent="-285750">
              <a:lnSpc>
                <a:spcPct val="115000"/>
              </a:lnSpc>
              <a:buSzPts val="1000"/>
              <a:buFont typeface="Symbol" panose="05050102010706020507" pitchFamily="18" charset="2"/>
              <a:buChar char=""/>
              <a:tabLst>
                <a:tab pos="914400" algn="l"/>
              </a:tabLst>
            </a:pPr>
            <a:endParaRPr lang="en-US" sz="2000" dirty="0">
              <a:solidFill>
                <a:schemeClr val="bg1"/>
              </a:solidFill>
              <a:latin typeface="Poppins" pitchFamily="34" charset="0"/>
              <a:ea typeface="Poppins" pitchFamily="34" charset="-122"/>
              <a:cs typeface="Poppins" pitchFamily="34" charset="-120"/>
            </a:endParaRPr>
          </a:p>
          <a:p>
            <a:pPr marL="742950" lvl="1" indent="-285750">
              <a:lnSpc>
                <a:spcPct val="115000"/>
              </a:lnSpc>
              <a:buSzPts val="1000"/>
              <a:buFont typeface="Symbol" panose="05050102010706020507" pitchFamily="18" charset="2"/>
              <a:buChar char=""/>
              <a:tabLst>
                <a:tab pos="914400" algn="l"/>
              </a:tabLst>
            </a:pPr>
            <a:r>
              <a:rPr lang="en-US" sz="2000" dirty="0">
                <a:solidFill>
                  <a:schemeClr val="bg1"/>
                </a:solidFill>
                <a:latin typeface="Poppins" pitchFamily="34" charset="0"/>
                <a:ea typeface="Poppins" pitchFamily="34" charset="-122"/>
                <a:cs typeface="Poppins" pitchFamily="34" charset="-120"/>
              </a:rPr>
              <a:t>Essential for connecting clauses in the English language</a:t>
            </a:r>
          </a:p>
          <a:p>
            <a:pPr lvl="1">
              <a:lnSpc>
                <a:spcPct val="115000"/>
              </a:lnSpc>
              <a:buSzPts val="1000"/>
              <a:tabLst>
                <a:tab pos="914400" algn="l"/>
              </a:tabLst>
            </a:pPr>
            <a:endParaRPr lang="en-US" sz="2000" dirty="0">
              <a:solidFill>
                <a:schemeClr val="bg1"/>
              </a:solidFill>
              <a:latin typeface="Poppins" pitchFamily="34" charset="0"/>
              <a:ea typeface="Poppins" pitchFamily="34" charset="-122"/>
              <a:cs typeface="Poppins" pitchFamily="34" charset="-12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479</Words>
  <Application>Microsoft Macintosh PowerPoint</Application>
  <PresentationFormat>Widescreen</PresentationFormat>
  <Paragraphs>23</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Poppins</vt:lpstr>
      <vt:lpstr>Calibri</vt:lpstr>
      <vt:lpstr>Symbol</vt:lpstr>
      <vt:lpstr>Arial</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Nicholas Carr</cp:lastModifiedBy>
  <cp:revision>8</cp:revision>
  <dcterms:created xsi:type="dcterms:W3CDTF">2023-08-09T04:07:22Z</dcterms:created>
  <dcterms:modified xsi:type="dcterms:W3CDTF">2023-08-10T06:40:54Z</dcterms:modified>
</cp:coreProperties>
</file>